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4" r:id="rId1"/>
  </p:sldMasterIdLst>
  <p:notesMasterIdLst>
    <p:notesMasterId r:id="rId3"/>
  </p:notesMasterIdLst>
  <p:sldIdLst>
    <p:sldId id="256" r:id="rId2"/>
  </p:sldIdLst>
  <p:sldSz cx="7772400" cy="10058400"/>
  <p:notesSz cx="6858000" cy="9144000"/>
  <p:embeddedFontLst>
    <p:embeddedFont>
      <p:font typeface="Google Sans" panose="020B0604020202020204" charset="0"/>
      <p:regular r:id="rId4"/>
      <p:bold r:id="rId5"/>
      <p:italic r:id="rId6"/>
      <p:boldItalic r:id="rId7"/>
    </p:embeddedFont>
    <p:embeddedFont>
      <p:font typeface="Google Sans SemiBold" panose="020B0604020202020204" charset="0"/>
      <p:regular r:id="rId8"/>
      <p:bold r:id="rId9"/>
      <p:italic r:id="rId10"/>
      <p:boldItalic r:id="rId11"/>
    </p:embeddedFont>
    <p:embeddedFont>
      <p:font typeface="Lato" panose="020F0502020204030203" pitchFamily="34" charset="0"/>
      <p:regular r:id="rId12"/>
      <p:bold r:id="rId13"/>
      <p:italic r:id="rId14"/>
      <p:boldItalic r:id="rId15"/>
    </p:embeddedFont>
    <p:embeddedFont>
      <p:font typeface="PT Sans Narrow" panose="020B0506020203020204" pitchFamily="34" charset="0"/>
      <p:regular r:id="rId16"/>
      <p:bold r:id="rId17"/>
    </p:embeddedFont>
    <p:embeddedFont>
      <p:font typeface="Roboto" panose="02000000000000000000" pitchFamily="2" charset="0"/>
      <p:regular r:id="rId18"/>
      <p:bold r:id="rId19"/>
      <p:italic r:id="rId20"/>
      <p:boldItalic r:id="rId21"/>
    </p:embeddedFont>
    <p:embeddedFont>
      <p:font typeface="Work Sans" pitchFamily="2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6" d="100"/>
          <a:sy n="66" d="100"/>
        </p:scale>
        <p:origin x="3186" y="270"/>
      </p:cViewPr>
      <p:guideLst>
        <p:guide orient="horz" pos="3168"/>
        <p:guide pos="2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font" Target="fonts/font15.fntdata"/><Relationship Id="rId26" Type="http://schemas.openxmlformats.org/officeDocument/2006/relationships/presProps" Target="presProps.xml"/><Relationship Id="rId3" Type="http://schemas.openxmlformats.org/officeDocument/2006/relationships/notesMaster" Target="notesMasters/notesMaster1.xml"/><Relationship Id="rId21" Type="http://schemas.openxmlformats.org/officeDocument/2006/relationships/font" Target="fonts/font18.fntdata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font" Target="fonts/font14.fntdata"/><Relationship Id="rId25" Type="http://schemas.openxmlformats.org/officeDocument/2006/relationships/font" Target="fonts/font22.fntdata"/><Relationship Id="rId2" Type="http://schemas.openxmlformats.org/officeDocument/2006/relationships/slide" Target="slides/slide1.xml"/><Relationship Id="rId16" Type="http://schemas.openxmlformats.org/officeDocument/2006/relationships/font" Target="fonts/font13.fntdata"/><Relationship Id="rId20" Type="http://schemas.openxmlformats.org/officeDocument/2006/relationships/font" Target="fonts/font17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24" Type="http://schemas.openxmlformats.org/officeDocument/2006/relationships/font" Target="fonts/font21.fntdata"/><Relationship Id="rId5" Type="http://schemas.openxmlformats.org/officeDocument/2006/relationships/font" Target="fonts/font2.fntdata"/><Relationship Id="rId15" Type="http://schemas.openxmlformats.org/officeDocument/2006/relationships/font" Target="fonts/font12.fntdata"/><Relationship Id="rId23" Type="http://schemas.openxmlformats.org/officeDocument/2006/relationships/font" Target="fonts/font20.fntdata"/><Relationship Id="rId28" Type="http://schemas.openxmlformats.org/officeDocument/2006/relationships/theme" Target="theme/theme1.xml"/><Relationship Id="rId10" Type="http://schemas.openxmlformats.org/officeDocument/2006/relationships/font" Target="fonts/font7.fntdata"/><Relationship Id="rId19" Type="http://schemas.openxmlformats.org/officeDocument/2006/relationships/font" Target="fonts/font16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Relationship Id="rId22" Type="http://schemas.openxmlformats.org/officeDocument/2006/relationships/font" Target="fonts/font19.fntdata"/><Relationship Id="rId27" Type="http://schemas.openxmlformats.org/officeDocument/2006/relationships/viewProps" Target="viewProp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512140ae02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512140ae02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212121"/>
              </a:solidFill>
              <a:highlight>
                <a:schemeClr val="lt1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>
            <a:spLocks noGrp="1"/>
          </p:cNvSpPr>
          <p:nvPr>
            <p:ph type="pic" idx="2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>
            <a:stCxn id="67" idx="1"/>
          </p:cNvCxnSpPr>
          <p:nvPr/>
        </p:nvCxnSpPr>
        <p:spPr>
          <a:xfrm>
            <a:off x="3033472" y="937660"/>
            <a:ext cx="15900" cy="6568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8" name="Google Shape;68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9" name="Google Shape;69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>
            <a:spLocks noGrp="1"/>
          </p:cNvSpPr>
          <p:nvPr>
            <p:ph type="pic" idx="2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59875" y="7502350"/>
            <a:ext cx="7612200" cy="23793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" name="Google Shape;82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3" name="Google Shape;83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4" name="Google Shape;84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5" name="Google Shape;85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7" name="Google Shape;87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88" name="Google Shape;8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67" name="Google Shape;67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9" name="Google Shape;89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0" name="Google Shape;90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1" name="Google Shape;91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92" name="Google Shape;92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3" name="Google Shape;93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4" name="Google Shape;94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4069DD"/>
            </a:solidFill>
            <a:ln w="9525" cap="flat" cmpd="sng">
              <a:solidFill>
                <a:srgbClr val="4069D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" name="Google Shape;96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7" name="Google Shape;97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98" name="Google Shape;98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" name="Google Shape;100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1" name="Google Shape;101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2" name="Google Shape;102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4B4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" name="Google Shape;104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INSIGHTS/NEXT STEPS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6" name="Google Shape;106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07" name="Google Shape;10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F9D58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" name="Google Shape;109;p3"/>
          <p:cNvSpPr>
            <a:spLocks noGrp="1"/>
          </p:cNvSpPr>
          <p:nvPr>
            <p:ph type="pic" idx="3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10" name="Google Shape;110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2" name="Google Shape;112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3" name="Google Shape;113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14" name="Google Shape;114;p4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5" name="Google Shape;115;p4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16" name="Google Shape;116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7" name="Google Shape;117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" name="Google Shape;118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0" name="Google Shape;120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" name="Google Shape;124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25" name="Google Shape;125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" name="Google Shape;129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0" name="Google Shape;130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" name="Google Shape;134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35" name="Google Shape;135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" name="Google Shape;139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0" name="Google Shape;140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1" name="Google Shape;141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2" name="Google Shape;142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3" name="Google Shape;143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4" name="Google Shape;144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5" name="Google Shape;145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100" i="1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0" name="Google Shape;150;p4"/>
          <p:cNvSpPr>
            <a:spLocks noGrp="1"/>
          </p:cNvSpPr>
          <p:nvPr>
            <p:ph type="pic" idx="2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55" name="Google Shape;155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56" name="Google Shape;156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7" name="Google Shape;157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8" name="Google Shape;158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9" name="Google Shape;159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0" name="Google Shape;160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1" name="Google Shape;161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2" name="Google Shape;162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65" name="Google Shape;165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EEEEEE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6" name="Google Shape;166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7" name="Google Shape;167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8" name="Google Shape;168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9" name="Google Shape;169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0" name="Google Shape;170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1" name="Google Shape;171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2" name="Google Shape;172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3" name="Google Shape;173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4" name="Google Shape;174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5" name="Google Shape;175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6" name="Google Shape;176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77" name="Google Shape;177;p5"/>
          <p:cNvSpPr>
            <a:spLocks noGrp="1"/>
          </p:cNvSpPr>
          <p:nvPr>
            <p:ph type="pic" idx="2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8" name="Google Shape;178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 NOT USE ">
  <p:cSld name="TITLE_2_1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1" name="Google Shape;181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2" name="Google Shape;182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avLst/>
              <a:gdLst/>
              <a:ahLst/>
              <a:cxnLst/>
              <a:rect l="l" t="t" r="r" b="b"/>
              <a:pathLst>
                <a:path w="367556" h="19840" extrusionOk="0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3" name="Google Shape;183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avLst/>
              <a:gdLst/>
              <a:ahLst/>
              <a:cxnLst/>
              <a:rect l="l" t="t" r="r" b="b"/>
              <a:pathLst>
                <a:path w="366343" h="18959" extrusionOk="0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O NOT USE">
  <p:cSld name="CUSTOM_1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8"/>
          <p:cNvSpPr txBox="1"/>
          <p:nvPr/>
        </p:nvSpPr>
        <p:spPr>
          <a:xfrm>
            <a:off x="100575" y="1257300"/>
            <a:ext cx="2883300" cy="14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Salifort Motors aims to enhance employee retention by exploring the key factors that contribute to employee turnover. Their central question is: </a:t>
            </a:r>
            <a:r>
              <a:rPr lang="en" sz="1200" b="1" i="1"/>
              <a:t>what conditions or patterns are most likely to lead an employee to leave the company?</a:t>
            </a:r>
            <a:endParaRPr sz="1200" b="1" i="1"/>
          </a:p>
        </p:txBody>
      </p:sp>
      <p:sp>
        <p:nvSpPr>
          <p:cNvPr id="190" name="Google Shape;190;p8"/>
          <p:cNvSpPr txBox="1"/>
          <p:nvPr/>
        </p:nvSpPr>
        <p:spPr>
          <a:xfrm>
            <a:off x="100" y="67050"/>
            <a:ext cx="77724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/>
              <a:t>Salifort Motors</a:t>
            </a:r>
            <a:endParaRPr sz="2100" b="1"/>
          </a:p>
        </p:txBody>
      </p:sp>
      <p:sp>
        <p:nvSpPr>
          <p:cNvPr id="191" name="Google Shape;191;p8"/>
          <p:cNvSpPr txBox="1"/>
          <p:nvPr/>
        </p:nvSpPr>
        <p:spPr>
          <a:xfrm>
            <a:off x="1763100" y="362875"/>
            <a:ext cx="42462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/>
              <a:t>Employee Retention Project for the HR Department  Sheyenen Cortez</a:t>
            </a:r>
            <a:endParaRPr sz="1200">
              <a:solidFill>
                <a:srgbClr val="000000"/>
              </a:solidFill>
            </a:endParaRPr>
          </a:p>
        </p:txBody>
      </p:sp>
      <p:sp>
        <p:nvSpPr>
          <p:cNvPr id="192" name="Google Shape;192;p8"/>
          <p:cNvSpPr txBox="1"/>
          <p:nvPr/>
        </p:nvSpPr>
        <p:spPr>
          <a:xfrm>
            <a:off x="3257550" y="3522700"/>
            <a:ext cx="43140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1000" b="1">
                <a:solidFill>
                  <a:schemeClr val="dk1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The most important variables are ‘last_evaluation’, ‘number_project’,  ‘tenure’ and ‘overworked’.</a:t>
            </a:r>
            <a:endParaRPr sz="10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3" name="Google Shape;193;p8"/>
          <p:cNvSpPr txBox="1"/>
          <p:nvPr/>
        </p:nvSpPr>
        <p:spPr>
          <a:xfrm>
            <a:off x="3257550" y="6698850"/>
            <a:ext cx="40605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Google Sans"/>
                <a:ea typeface="Google Sans"/>
                <a:cs typeface="Google Sans"/>
                <a:sym typeface="Google Sans"/>
              </a:rPr>
              <a:t>The random forest model shows the same variables as having the greatest significance for an employee deciding to leave the company.</a:t>
            </a:r>
            <a:endParaRPr sz="1000" b="1" i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4" name="Google Shape;194;p8"/>
          <p:cNvSpPr txBox="1"/>
          <p:nvPr/>
        </p:nvSpPr>
        <p:spPr>
          <a:xfrm>
            <a:off x="100575" y="3295650"/>
            <a:ext cx="2883300" cy="16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highlight>
                  <a:srgbClr val="FFFFFF"/>
                </a:highlight>
              </a:rPr>
              <a:t>Because the target variable is categorical, the team can approach the problem using either logistic regression or a tree-based machine learning model. Among these, the random forest model demonstrates a modest performance advantage over the decision tree.</a:t>
            </a:r>
            <a:endParaRPr sz="1200">
              <a:solidFill>
                <a:schemeClr val="accent2"/>
              </a:solidFill>
              <a:highlight>
                <a:srgbClr val="FFFFFF"/>
              </a:highlight>
            </a:endParaRPr>
          </a:p>
        </p:txBody>
      </p:sp>
      <p:sp>
        <p:nvSpPr>
          <p:cNvPr id="195" name="Google Shape;195;p8"/>
          <p:cNvSpPr txBox="1"/>
          <p:nvPr/>
        </p:nvSpPr>
        <p:spPr>
          <a:xfrm>
            <a:off x="100575" y="5783025"/>
            <a:ext cx="2883300" cy="12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highlight>
                  <a:srgbClr val="FFFFFF"/>
                </a:highlight>
              </a:rPr>
              <a:t>This model predicts the likelihood of an employee leaving and highlights the key factors driving that outcome. These insights empower HR to make informed decisions aimed at boosting employee retention.</a:t>
            </a:r>
            <a:endParaRPr sz="1200" b="1"/>
          </a:p>
        </p:txBody>
      </p:sp>
      <p:sp>
        <p:nvSpPr>
          <p:cNvPr id="196" name="Google Shape;196;p8"/>
          <p:cNvSpPr txBox="1"/>
          <p:nvPr/>
        </p:nvSpPr>
        <p:spPr>
          <a:xfrm>
            <a:off x="0" y="7662150"/>
            <a:ext cx="7058100" cy="25209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2921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lang="en" sz="1000" dirty="0">
                <a:solidFill>
                  <a:schemeClr val="accent2"/>
                </a:solidFill>
                <a:highlight>
                  <a:srgbClr val="FFFFFF"/>
                </a:highlight>
              </a:rPr>
              <a:t>Set a limit on the number of projects assigned to each employee.</a:t>
            </a:r>
            <a:endParaRPr sz="1000" dirty="0">
              <a:solidFill>
                <a:schemeClr val="accent2"/>
              </a:solidFill>
              <a:highlight>
                <a:srgbClr val="FFFFFF"/>
              </a:highlight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lang="en" sz="1000" dirty="0">
                <a:solidFill>
                  <a:schemeClr val="accent2"/>
                </a:solidFill>
                <a:highlight>
                  <a:srgbClr val="FFFFFF"/>
                </a:highlight>
              </a:rPr>
              <a:t>Promote employees with at least four years of tenure, or investigate the root causes of dissatisfaction among this group.</a:t>
            </a:r>
            <a:endParaRPr sz="1000" dirty="0">
              <a:solidFill>
                <a:schemeClr val="accent2"/>
              </a:solidFill>
              <a:highlight>
                <a:srgbClr val="FFFFFF"/>
              </a:highlight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lang="en" sz="1000" dirty="0">
                <a:solidFill>
                  <a:schemeClr val="accent2"/>
                </a:solidFill>
                <a:highlight>
                  <a:srgbClr val="FFFFFF"/>
                </a:highlight>
              </a:rPr>
              <a:t>Recognize and compensate employees who work extended hours, or reduce the expectation for them to do so.</a:t>
            </a:r>
            <a:endParaRPr sz="1000" dirty="0">
              <a:solidFill>
                <a:schemeClr val="accent2"/>
              </a:solidFill>
              <a:highlight>
                <a:srgbClr val="FFFFFF"/>
              </a:highlight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lang="en" sz="1000" dirty="0">
                <a:solidFill>
                  <a:schemeClr val="accent2"/>
                </a:solidFill>
                <a:highlight>
                  <a:srgbClr val="FFFFFF"/>
                </a:highlight>
              </a:rPr>
              <a:t>Ensure employees are aware of the company’s overtime pay policies, and clarify any ambiguous expectations around workload and time off.</a:t>
            </a:r>
            <a:endParaRPr sz="1000" dirty="0">
              <a:solidFill>
                <a:schemeClr val="accent2"/>
              </a:solidFill>
              <a:highlight>
                <a:srgbClr val="FFFFFF"/>
              </a:highlight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lang="en" sz="1000" dirty="0">
                <a:solidFill>
                  <a:schemeClr val="accent2"/>
                </a:solidFill>
                <a:highlight>
                  <a:srgbClr val="FFFFFF"/>
                </a:highlight>
              </a:rPr>
              <a:t>Facilitate open conversations at both the company and team levels to better understand and improve workplace culture.</a:t>
            </a:r>
            <a:endParaRPr sz="1000" dirty="0">
              <a:solidFill>
                <a:schemeClr val="accent2"/>
              </a:solidFill>
              <a:highlight>
                <a:srgbClr val="FFFFFF"/>
              </a:highlight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"/>
              <a:buChar char="●"/>
            </a:pPr>
            <a:r>
              <a:rPr lang="en" sz="1000" dirty="0">
                <a:solidFill>
                  <a:schemeClr val="accent2"/>
                </a:solidFill>
                <a:highlight>
                  <a:srgbClr val="FFFFFF"/>
                </a:highlight>
              </a:rPr>
              <a:t>Avoid tying high evaluation scores exclusively to those working 200+ hours per month; instead, adopt a more balanced system that rewards effort and contribution proportionally.</a:t>
            </a:r>
            <a:endParaRPr sz="1000" dirty="0">
              <a:solidFill>
                <a:schemeClr val="accent2"/>
              </a:solidFill>
              <a:highlight>
                <a:srgbClr val="FFFFFF"/>
              </a:highlight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500"/>
              </a:spcAft>
              <a:buNone/>
            </a:pPr>
            <a:endParaRPr sz="1100" dirty="0">
              <a:solidFill>
                <a:schemeClr val="accen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97" name="Google Shape;197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5938" y="4043650"/>
            <a:ext cx="4483725" cy="253864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02925" y="1075400"/>
            <a:ext cx="4015125" cy="240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289</Words>
  <Application>Microsoft Office PowerPoint</Application>
  <PresentationFormat>Custom</PresentationFormat>
  <Paragraphs>13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0" baseType="lpstr">
      <vt:lpstr>Google Sans</vt:lpstr>
      <vt:lpstr>Google Sans SemiBold</vt:lpstr>
      <vt:lpstr>PT Sans Narrow</vt:lpstr>
      <vt:lpstr>Calibri</vt:lpstr>
      <vt:lpstr>Arial</vt:lpstr>
      <vt:lpstr>Roboto</vt:lpstr>
      <vt:lpstr>Lato</vt:lpstr>
      <vt:lpstr>Work Sans</vt:lpstr>
      <vt:lpstr>Simple Light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Sheyenen Cortez</cp:lastModifiedBy>
  <cp:revision>2</cp:revision>
  <dcterms:modified xsi:type="dcterms:W3CDTF">2025-10-23T22:09:51Z</dcterms:modified>
</cp:coreProperties>
</file>